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zwikla, Almuth (K-ICK/1)" initials="CA(" lastIdx="4" clrIdx="0">
    <p:extLst>
      <p:ext uri="{19B8F6BF-5375-455C-9EA6-DF929625EA0E}">
        <p15:presenceInfo xmlns:p15="http://schemas.microsoft.com/office/powerpoint/2012/main" userId="S-1-5-21-2998173832-2842058987-1012570584-2182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ED"/>
    <a:srgbClr val="F4F6F5"/>
    <a:srgbClr val="105471"/>
    <a:srgbClr val="F6F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F9384-DBD2-4849-BC2C-0EEEEB13438A}" v="15" dt="2022-11-22T12:15:19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1284" y="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azova Katarina (POSK - SK/Bratislava)" userId="71b5f647-3e84-49ce-94ce-0f4764641857" providerId="ADAL" clId="{076F9384-DBD2-4849-BC2C-0EEEEB13438A}"/>
    <pc:docChg chg="undo redo custSel modSld">
      <pc:chgData name="Mrazova Katarina (POSK - SK/Bratislava)" userId="71b5f647-3e84-49ce-94ce-0f4764641857" providerId="ADAL" clId="{076F9384-DBD2-4849-BC2C-0EEEEB13438A}" dt="2022-12-20T15:29:08.435" v="1547" actId="20577"/>
      <pc:docMkLst>
        <pc:docMk/>
      </pc:docMkLst>
      <pc:sldChg chg="addSp delSp modSp mod">
        <pc:chgData name="Mrazova Katarina (POSK - SK/Bratislava)" userId="71b5f647-3e84-49ce-94ce-0f4764641857" providerId="ADAL" clId="{076F9384-DBD2-4849-BC2C-0EEEEB13438A}" dt="2022-12-20T15:29:08.435" v="1547" actId="20577"/>
        <pc:sldMkLst>
          <pc:docMk/>
          <pc:sldMk cId="1956009028" sldId="256"/>
        </pc:sldMkLst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2" creationId="{00000000-0000-0000-0000-000000000000}"/>
          </ac:spMkLst>
        </pc:spChg>
        <pc:spChg chg="add mod ord">
          <ac:chgData name="Mrazova Katarina (POSK - SK/Bratislava)" userId="71b5f647-3e84-49ce-94ce-0f4764641857" providerId="ADAL" clId="{076F9384-DBD2-4849-BC2C-0EEEEB13438A}" dt="2022-11-22T12:11:35.321" v="1492" actId="1076"/>
          <ac:spMkLst>
            <pc:docMk/>
            <pc:sldMk cId="1956009028" sldId="256"/>
            <ac:spMk id="3" creationId="{4A880E6D-3845-4342-8E7D-503D9A0CF5AE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6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2-20T15:29:08.435" v="1547" actId="20577"/>
          <ac:spMkLst>
            <pc:docMk/>
            <pc:sldMk cId="1956009028" sldId="256"/>
            <ac:spMk id="7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2T12:12:23.489" v="1493" actId="14100"/>
          <ac:spMkLst>
            <pc:docMk/>
            <pc:sldMk cId="1956009028" sldId="256"/>
            <ac:spMk id="8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9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10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11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2T12:14:51.524" v="1504" actId="20578"/>
          <ac:spMkLst>
            <pc:docMk/>
            <pc:sldMk cId="1956009028" sldId="256"/>
            <ac:spMk id="12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2T12:14:34.792" v="1503" actId="20578"/>
          <ac:spMkLst>
            <pc:docMk/>
            <pc:sldMk cId="1956009028" sldId="256"/>
            <ac:spMk id="13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14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22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23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24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25" creationId="{00000000-0000-0000-0000-000000000000}"/>
          </ac:spMkLst>
        </pc:spChg>
        <pc:spChg chg="add mod ord">
          <ac:chgData name="Mrazova Katarina (POSK - SK/Bratislava)" userId="71b5f647-3e84-49ce-94ce-0f4764641857" providerId="ADAL" clId="{076F9384-DBD2-4849-BC2C-0EEEEB13438A}" dt="2022-11-22T12:10:29.215" v="1474" actId="1076"/>
          <ac:spMkLst>
            <pc:docMk/>
            <pc:sldMk cId="1956009028" sldId="256"/>
            <ac:spMk id="26" creationId="{888B2805-CC0B-47A0-B651-39518019E383}"/>
          </ac:spMkLst>
        </pc:spChg>
        <pc:spChg chg="add mod ord">
          <ac:chgData name="Mrazova Katarina (POSK - SK/Bratislava)" userId="71b5f647-3e84-49ce-94ce-0f4764641857" providerId="ADAL" clId="{076F9384-DBD2-4849-BC2C-0EEEEB13438A}" dt="2022-11-22T12:10:50.566" v="1481" actId="1076"/>
          <ac:spMkLst>
            <pc:docMk/>
            <pc:sldMk cId="1956009028" sldId="256"/>
            <ac:spMk id="27" creationId="{BEB053F9-1D68-4997-AAAD-FF9E65F597BE}"/>
          </ac:spMkLst>
        </pc:spChg>
        <pc:spChg chg="add mod ord">
          <ac:chgData name="Mrazova Katarina (POSK - SK/Bratislava)" userId="71b5f647-3e84-49ce-94ce-0f4764641857" providerId="ADAL" clId="{076F9384-DBD2-4849-BC2C-0EEEEB13438A}" dt="2022-11-22T12:09:30.868" v="1465" actId="170"/>
          <ac:spMkLst>
            <pc:docMk/>
            <pc:sldMk cId="1956009028" sldId="256"/>
            <ac:spMk id="28" creationId="{73AE778E-6285-498D-A91D-F698E387A7D9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29" creationId="{00000000-0000-0000-0000-000000000000}"/>
          </ac:spMkLst>
        </pc:spChg>
        <pc:spChg chg="add mod">
          <ac:chgData name="Mrazova Katarina (POSK - SK/Bratislava)" userId="71b5f647-3e84-49ce-94ce-0f4764641857" providerId="ADAL" clId="{076F9384-DBD2-4849-BC2C-0EEEEB13438A}" dt="2022-11-22T12:11:22.639" v="1488" actId="207"/>
          <ac:spMkLst>
            <pc:docMk/>
            <pc:sldMk cId="1956009028" sldId="256"/>
            <ac:spMk id="30" creationId="{6AB840C3-3BD7-46EA-9E33-59AB493478E0}"/>
          </ac:spMkLst>
        </pc:spChg>
        <pc:spChg chg="add mod">
          <ac:chgData name="Mrazova Katarina (POSK - SK/Bratislava)" userId="71b5f647-3e84-49ce-94ce-0f4764641857" providerId="ADAL" clId="{076F9384-DBD2-4849-BC2C-0EEEEB13438A}" dt="2022-11-22T12:08:37.193" v="1452" actId="1076"/>
          <ac:spMkLst>
            <pc:docMk/>
            <pc:sldMk cId="1956009028" sldId="256"/>
            <ac:spMk id="33" creationId="{7DC1A7C7-CC90-49B8-A8D5-D252AE03BB66}"/>
          </ac:spMkLst>
        </pc:spChg>
        <pc:spChg chg="del">
          <ac:chgData name="Mrazova Katarina (POSK - SK/Bratislava)" userId="71b5f647-3e84-49ce-94ce-0f4764641857" providerId="ADAL" clId="{076F9384-DBD2-4849-BC2C-0EEEEB13438A}" dt="2022-11-21T16:35:18.081" v="771" actId="478"/>
          <ac:spMkLst>
            <pc:docMk/>
            <pc:sldMk cId="1956009028" sldId="256"/>
            <ac:spMk id="34" creationId="{00000000-0000-0000-0000-000000000000}"/>
          </ac:spMkLst>
        </pc:spChg>
        <pc:spChg chg="add mod">
          <ac:chgData name="Mrazova Katarina (POSK - SK/Bratislava)" userId="71b5f647-3e84-49ce-94ce-0f4764641857" providerId="ADAL" clId="{076F9384-DBD2-4849-BC2C-0EEEEB13438A}" dt="2022-11-22T12:08:50.151" v="1458" actId="1076"/>
          <ac:spMkLst>
            <pc:docMk/>
            <pc:sldMk cId="1956009028" sldId="256"/>
            <ac:spMk id="34" creationId="{8931AFC4-357B-47D7-BC1B-FD6FFEC40197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35" creationId="{00000000-0000-0000-0000-000000000000}"/>
          </ac:spMkLst>
        </pc:spChg>
        <pc:spChg chg="del">
          <ac:chgData name="Mrazova Katarina (POSK - SK/Bratislava)" userId="71b5f647-3e84-49ce-94ce-0f4764641857" providerId="ADAL" clId="{076F9384-DBD2-4849-BC2C-0EEEEB13438A}" dt="2022-11-21T16:35:23.521" v="773" actId="478"/>
          <ac:spMkLst>
            <pc:docMk/>
            <pc:sldMk cId="1956009028" sldId="256"/>
            <ac:spMk id="36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23.354" v="1396" actId="14100"/>
          <ac:spMkLst>
            <pc:docMk/>
            <pc:sldMk cId="1956009028" sldId="256"/>
            <ac:spMk id="37" creationId="{00000000-0000-0000-0000-000000000000}"/>
          </ac:spMkLst>
        </pc:spChg>
        <pc:spChg chg="del">
          <ac:chgData name="Mrazova Katarina (POSK - SK/Bratislava)" userId="71b5f647-3e84-49ce-94ce-0f4764641857" providerId="ADAL" clId="{076F9384-DBD2-4849-BC2C-0EEEEB13438A}" dt="2022-11-21T16:35:20.358" v="772" actId="478"/>
          <ac:spMkLst>
            <pc:docMk/>
            <pc:sldMk cId="1956009028" sldId="256"/>
            <ac:spMk id="38" creationId="{00000000-0000-0000-0000-000000000000}"/>
          </ac:spMkLst>
        </pc:spChg>
        <pc:spChg chg="mod">
          <ac:chgData name="Mrazova Katarina (POSK - SK/Bratislava)" userId="71b5f647-3e84-49ce-94ce-0f4764641857" providerId="ADAL" clId="{076F9384-DBD2-4849-BC2C-0EEEEB13438A}" dt="2022-11-21T16:56:13.129" v="1395" actId="790"/>
          <ac:spMkLst>
            <pc:docMk/>
            <pc:sldMk cId="1956009028" sldId="256"/>
            <ac:spMk id="41" creationId="{00000000-0000-0000-0000-000000000000}"/>
          </ac:spMkLst>
        </pc:spChg>
        <pc:picChg chg="mod">
          <ac:chgData name="Mrazova Katarina (POSK - SK/Bratislava)" userId="71b5f647-3e84-49ce-94ce-0f4764641857" providerId="ADAL" clId="{076F9384-DBD2-4849-BC2C-0EEEEB13438A}" dt="2022-11-22T12:10:46.383" v="1480" actId="1076"/>
          <ac:picMkLst>
            <pc:docMk/>
            <pc:sldMk cId="1956009028" sldId="256"/>
            <ac:picMk id="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C0534-A4C7-4470-83CC-BF1DABE8264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4B55A-7CBF-4359-A634-ED8E8221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17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1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8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6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7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3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62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9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6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3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1904724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624" imgH="623" progId="TCLayout.ActiveDocument.1">
                  <p:embed/>
                </p:oleObj>
              </mc:Choice>
              <mc:Fallback>
                <p:oleObj name="think-cell Folie" r:id="rId14" imgW="624" imgH="623" progId="TCLayout.ActiveDocument.1">
                  <p:embed/>
                  <p:pic>
                    <p:nvPicPr>
                      <p:cNvPr id="8" name="Objekt 7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E1A6E-6188-4944-801D-178CBAD466FB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BE575-5924-4EE0-BFE4-19FF3564C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oleObject" Target="../embeddings/oleObject2.bin"/><Relationship Id="rId7" Type="http://schemas.openxmlformats.org/officeDocument/2006/relationships/hyperlink" Target="https://www.bkms-system.com/vw" TargetMode="Externa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hyperlink" Target="http://www.ombudsmen-of-volkswagen.com/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image" Target="../media/image1.emf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8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239342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624" imgH="623" progId="TCLayout.ActiveDocument.1">
                  <p:embed/>
                </p:oleObj>
              </mc:Choice>
              <mc:Fallback>
                <p:oleObj name="think-cell Folie" r:id="rId3" imgW="624" imgH="623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Obdĺžnik 27">
            <a:extLst>
              <a:ext uri="{FF2B5EF4-FFF2-40B4-BE49-F238E27FC236}">
                <a16:creationId xmlns:a16="http://schemas.microsoft.com/office/drawing/2014/main" id="{73AE778E-6285-498D-A91D-F698E387A7D9}"/>
              </a:ext>
            </a:extLst>
          </p:cNvPr>
          <p:cNvSpPr/>
          <p:nvPr/>
        </p:nvSpPr>
        <p:spPr>
          <a:xfrm>
            <a:off x="1937524" y="1164794"/>
            <a:ext cx="826508" cy="227052"/>
          </a:xfrm>
          <a:prstGeom prst="rect">
            <a:avLst/>
          </a:prstGeom>
          <a:solidFill>
            <a:srgbClr val="EA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5" name="Rechteck 34"/>
          <p:cNvSpPr/>
          <p:nvPr/>
        </p:nvSpPr>
        <p:spPr>
          <a:xfrm>
            <a:off x="526774" y="8094109"/>
            <a:ext cx="4407176" cy="3398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noProof="1"/>
          </a:p>
        </p:txBody>
      </p:sp>
      <p:sp>
        <p:nvSpPr>
          <p:cNvPr id="2" name="Rechteck 1"/>
          <p:cNvSpPr/>
          <p:nvPr/>
        </p:nvSpPr>
        <p:spPr>
          <a:xfrm>
            <a:off x="4022248" y="7066458"/>
            <a:ext cx="2476248" cy="5741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noProof="1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8" y="-6082"/>
            <a:ext cx="6858000" cy="196252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936595" y="1604577"/>
            <a:ext cx="5246061" cy="523220"/>
          </a:xfrm>
          <a:prstGeom prst="rect">
            <a:avLst/>
          </a:prstGeom>
          <a:solidFill>
            <a:srgbClr val="F4F6F5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800" noProof="1">
                <a:solidFill>
                  <a:srgbClr val="105471"/>
                </a:solidFill>
              </a:rPr>
              <a:t>Náš systém oznamovateľov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88123" y="2131823"/>
            <a:ext cx="586119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200" noProof="1">
                <a:latin typeface="VWAG TheSans" panose="020B0502050302020203" pitchFamily="34" charset="0"/>
              </a:rPr>
              <a:t>Dodržiavanie právnych predpisov a interných pravidiel, ako aj princípov zakotvených v našich Zásadách správania (Code of Conduct) a v Zásadách správania pre obchodných partnerov, má najvyššiu prioritu v spoločnosti </a:t>
            </a:r>
            <a:r>
              <a:rPr lang="it-IT" sz="1200" noProof="1">
                <a:latin typeface="VWAG TheSans" panose="020B0502050302020203" pitchFamily="34" charset="0"/>
              </a:rPr>
              <a:t>Porsche Inter Auto Slovakia, spol. s r.o.</a:t>
            </a:r>
            <a:r>
              <a:rPr lang="sk-SK" sz="1200" noProof="1">
                <a:latin typeface="VWAG TheSans" panose="020B0502050302020203" pitchFamily="34" charset="0"/>
              </a:rPr>
              <a:t> Je podstatné dozvedieť sa o možnom pochybení zamestnancov alebo dodávateľov a zastaviť ho. Preto sme poverili Centrálnu kanceláriu pre objasnenie podnetov (Central Investigation Officeň prevádzkovať nezávislý, nestranný a dôverný systém oznamovania podnetov v našom mene, s ktorou úzko spolupracujeme. Kľúčovým pilierom nášho systému oznamovania podnetov je zásada procesnej spravodlivosti. Zaručuje tiež najvyššiu možnú ochranu oznamovateľov, dotknutých osôb a zamestnancov, ktorí prispievajú k vyšetrovaniu nahlásených pochybení. </a:t>
            </a:r>
          </a:p>
          <a:p>
            <a:pPr algn="just"/>
            <a:r>
              <a:rPr lang="sk-SK" sz="1200" noProof="1">
                <a:latin typeface="VWAG TheSans" panose="020B0502050302020203" pitchFamily="34" charset="0"/>
              </a:rPr>
              <a:t>Ak sa oznámenie týka možného závažného porušenia predpisov o ochrane ľudských práv a životného prostredia dodávateľmi, Centrálna kancelária pre objasnenie podnetov bude informovať príslušné útvary, ktoré záležitosť náležite spracujú. </a:t>
            </a:r>
            <a:endParaRPr lang="sk-SK" sz="1000" noProof="1"/>
          </a:p>
        </p:txBody>
      </p:sp>
      <p:sp>
        <p:nvSpPr>
          <p:cNvPr id="8" name="Rechteck 7"/>
          <p:cNvSpPr/>
          <p:nvPr/>
        </p:nvSpPr>
        <p:spPr>
          <a:xfrm>
            <a:off x="350402" y="1542729"/>
            <a:ext cx="1101880" cy="279481"/>
          </a:xfrm>
          <a:prstGeom prst="rect">
            <a:avLst/>
          </a:prstGeom>
          <a:solidFill>
            <a:srgbClr val="1054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noProof="1"/>
              <a:t>V skratke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4054834" y="5728309"/>
            <a:ext cx="3501504" cy="45070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674688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100" b="1" kern="0" noProof="1">
                <a:solidFill>
                  <a:srgbClr val="000000"/>
                </a:solidFill>
                <a:sym typeface="VWAG TheSans" panose="020B0502050302020203" pitchFamily="34" charset="0"/>
              </a:rPr>
              <a:t>Hotline (24h/7d)</a:t>
            </a:r>
            <a:br>
              <a:rPr kumimoji="0" lang="sk-SK" sz="11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</a:br>
            <a:r>
              <a:rPr kumimoji="0" lang="sk-SK" sz="11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  <a:t>0049 5361 9 46300, 00 800 444 46300 </a:t>
            </a:r>
          </a:p>
          <a:p>
            <a:pPr marL="0" marR="0" lvl="0" indent="0" defTabSz="674688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  <a:t>+421(0)800-002576</a:t>
            </a:r>
          </a:p>
          <a:p>
            <a:pPr marL="0" marR="0" lvl="0" indent="0" defTabSz="674688" eaLnBrk="1" fontAlgn="base" latinLnBrk="0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11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sym typeface="+mn-lt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93206" y="4627477"/>
            <a:ext cx="4838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noProof="1">
                <a:solidFill>
                  <a:srgbClr val="4C5356"/>
                </a:solidFill>
                <a:latin typeface="VWAG TheSans" panose="020B0502050302020203" pitchFamily="34" charset="0"/>
              </a:rPr>
              <a:t>Podanie podnetu do nášho systému oznamovania podnetov</a:t>
            </a:r>
            <a:endParaRPr lang="sk-SK" sz="1400" noProof="1"/>
          </a:p>
        </p:txBody>
      </p:sp>
      <p:sp>
        <p:nvSpPr>
          <p:cNvPr id="22" name="Rechteck 21"/>
          <p:cNvSpPr/>
          <p:nvPr/>
        </p:nvSpPr>
        <p:spPr bwMode="auto">
          <a:xfrm>
            <a:off x="4054834" y="6378494"/>
            <a:ext cx="3501504" cy="71267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674688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100" b="1" kern="0" noProof="1">
                <a:solidFill>
                  <a:srgbClr val="000000"/>
                </a:solidFill>
                <a:sym typeface="VWAG TheSans" panose="020B0502050302020203" pitchFamily="34" charset="0"/>
              </a:rPr>
              <a:t>Ombudsmani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k-SK" sz="1100" noProof="1">
                <a:solidFill>
                  <a:srgbClr val="000000"/>
                </a:solidFill>
                <a:cs typeface="VW Text Office" panose="020B0504040200000003" pitchFamily="34" charset="0"/>
                <a:hlinkClick r:id="rId6"/>
              </a:rPr>
              <a:t>http://www.ombudsmen-of-volkswagen.com</a:t>
            </a:r>
            <a:endParaRPr lang="sk-SK" sz="1100" noProof="1">
              <a:solidFill>
                <a:srgbClr val="000000"/>
              </a:solidFill>
              <a:cs typeface="VW Text Office" panose="020B0504040200000003" pitchFamily="34" charset="0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960514" y="7015806"/>
            <a:ext cx="3501504" cy="30308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674688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1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  <a:t>E-Mail</a:t>
            </a:r>
            <a:br>
              <a:rPr kumimoji="0" lang="sk-SK" sz="11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</a:br>
            <a:r>
              <a:rPr lang="sk-SK" sz="1100" kern="0" noProof="1">
                <a:sym typeface="VWAG TheSans" panose="020B0502050302020203" pitchFamily="34" charset="0"/>
              </a:rPr>
              <a:t>io@volkswagen.de</a:t>
            </a:r>
            <a:endParaRPr kumimoji="0" lang="sk-SK" sz="11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rial"/>
              <a:sym typeface="+mn-lt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950844" y="7461654"/>
            <a:ext cx="2371830" cy="3362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674688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1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  <a:t>Online oznamovací kanál</a:t>
            </a:r>
          </a:p>
          <a:p>
            <a:pPr marL="0" marR="0" lvl="0" indent="0" defTabSz="674688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1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VW Text Office" panose="020B0504040200000003" pitchFamily="34" charset="0"/>
                <a:sym typeface="VWAG TheSans" panose="020B0502050302020203" pitchFamily="34" charset="0"/>
                <a:hlinkClick r:id="rId7"/>
              </a:rPr>
              <a:t>https://www.bkms-system.com/vw</a:t>
            </a:r>
            <a:endParaRPr kumimoji="0" lang="sk-SK" sz="11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sym typeface="VWAG TheSans" panose="020B0502050302020203" pitchFamily="34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950845" y="5728309"/>
            <a:ext cx="2478155" cy="47454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lvl="0" defTabSz="674688" fontAlgn="base">
              <a:spcAft>
                <a:spcPct val="0"/>
              </a:spcAft>
              <a:defRPr/>
            </a:pPr>
            <a:r>
              <a:rPr kumimoji="0" lang="sk-SK" sz="1100" b="1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  <a:t>Osobne – dohodnite si prosím </a:t>
            </a:r>
            <a:r>
              <a:rPr lang="sk-SK" sz="1100" b="1" kern="0" noProof="1">
                <a:solidFill>
                  <a:srgbClr val="000000"/>
                </a:solidFill>
                <a:sym typeface="VWAG TheSans" panose="020B0502050302020203" pitchFamily="34" charset="0"/>
              </a:rPr>
              <a:t>vopred stretnutie</a:t>
            </a:r>
            <a:br>
              <a:rPr kumimoji="0" lang="sk-SK" sz="11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</a:br>
            <a:br>
              <a:rPr lang="sk-SK" sz="1100" kern="0" noProof="1">
                <a:solidFill>
                  <a:srgbClr val="000000"/>
                </a:solidFill>
                <a:sym typeface="VWAG TheSans" panose="020B0502050302020203" pitchFamily="34" charset="0"/>
              </a:rPr>
            </a:br>
            <a:endParaRPr lang="sk-SK" sz="1100" kern="0" noProof="1">
              <a:solidFill>
                <a:srgbClr val="000000"/>
              </a:solidFill>
              <a:sym typeface="VWAG TheSans" panose="020B0502050302020203" pitchFamily="34" charset="0"/>
            </a:endParaRPr>
          </a:p>
          <a:p>
            <a:pPr marL="0" marR="0" lvl="0" indent="0" defTabSz="674688" eaLnBrk="1" fontAlgn="base" latinLnBrk="0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11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sym typeface="+mn-lt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960514" y="6346345"/>
            <a:ext cx="3501504" cy="4701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100" b="1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  <a:t>Poštová adresa</a:t>
            </a:r>
            <a:br>
              <a:rPr kumimoji="0" lang="sk-SK" sz="11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sym typeface="VWAG TheSans" panose="020B0502050302020203" pitchFamily="34" charset="0"/>
              </a:rPr>
            </a:br>
            <a:r>
              <a:rPr kumimoji="0" lang="sk-SK" altLang="de-DE" sz="1100" i="0" u="none" strike="noStrike" cap="none" normalizeH="0" baseline="0" noProof="1">
                <a:ln>
                  <a:noFill/>
                </a:ln>
                <a:solidFill>
                  <a:srgbClr val="000000"/>
                </a:solidFill>
                <a:effectLst/>
                <a:ea typeface="DengXian"/>
                <a:cs typeface="Calibri" panose="020F0502020204030204" pitchFamily="34" charset="0"/>
              </a:rPr>
              <a:t>Central</a:t>
            </a:r>
            <a:r>
              <a:rPr kumimoji="0" lang="sk-SK" altLang="de-DE" sz="1100" i="0" u="none" strike="noStrike" cap="none" normalizeH="0" noProof="1">
                <a:ln>
                  <a:noFill/>
                </a:ln>
                <a:solidFill>
                  <a:srgbClr val="000000"/>
                </a:solidFill>
                <a:effectLst/>
                <a:ea typeface="DengXian"/>
                <a:cs typeface="Calibri" panose="020F0502020204030204" pitchFamily="34" charset="0"/>
              </a:rPr>
              <a:t> Investigation Office</a:t>
            </a:r>
          </a:p>
          <a:p>
            <a:pPr lvl="0" defTabSz="674688" fontAlgn="base">
              <a:spcAft>
                <a:spcPct val="0"/>
              </a:spcAft>
              <a:defRPr/>
            </a:pPr>
            <a:r>
              <a:rPr lang="sk-SK" sz="1100" kern="0" noProof="1">
                <a:sym typeface="VWAG TheSans" panose="020B0502050302020203" pitchFamily="34" charset="0"/>
              </a:rPr>
              <a:t>Post Box 1717, 38436 Wolfsburg (Nemecko) </a:t>
            </a:r>
          </a:p>
          <a:p>
            <a:pPr lvl="0" defTabSz="674688" fontAlgn="base">
              <a:spcAft>
                <a:spcPct val="0"/>
              </a:spcAft>
              <a:defRPr/>
            </a:pPr>
            <a:endParaRPr kumimoji="0" lang="sk-SK" sz="1100" b="0" i="0" u="none" strike="noStrike" kern="0" cap="none" spc="0" normalizeH="0" baseline="0" noProof="1">
              <a:ln>
                <a:noFill/>
              </a:ln>
              <a:effectLst/>
              <a:uLnTx/>
              <a:uFillTx/>
              <a:latin typeface="Arial"/>
              <a:sym typeface="+mn-lt"/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247" y="6943160"/>
            <a:ext cx="348127" cy="348127"/>
          </a:xfrm>
          <a:prstGeom prst="rect">
            <a:avLst/>
          </a:prstGeom>
          <a:solidFill>
            <a:srgbClr val="F6F8F7"/>
          </a:solidFill>
          <a:ln>
            <a:noFill/>
          </a:ln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74" y="6309028"/>
            <a:ext cx="348127" cy="348127"/>
          </a:xfrm>
          <a:prstGeom prst="rect">
            <a:avLst/>
          </a:prstGeom>
          <a:solidFill>
            <a:srgbClr val="F6F8F7"/>
          </a:solidFill>
          <a:ln>
            <a:noFill/>
          </a:ln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88" y="6933840"/>
            <a:ext cx="348127" cy="348127"/>
          </a:xfrm>
          <a:prstGeom prst="rect">
            <a:avLst/>
          </a:prstGeom>
          <a:solidFill>
            <a:srgbClr val="F6F8F7"/>
          </a:solidFill>
          <a:ln>
            <a:noFill/>
          </a:ln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248" y="5707560"/>
            <a:ext cx="348127" cy="348127"/>
          </a:xfrm>
          <a:prstGeom prst="rect">
            <a:avLst/>
          </a:prstGeom>
          <a:solidFill>
            <a:srgbClr val="F6F8F7"/>
          </a:solidFill>
          <a:ln>
            <a:noFill/>
          </a:ln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75" y="7469297"/>
            <a:ext cx="348127" cy="348127"/>
          </a:xfrm>
          <a:prstGeom prst="rect">
            <a:avLst/>
          </a:prstGeom>
          <a:solidFill>
            <a:srgbClr val="F6F8F7"/>
          </a:solidFill>
          <a:ln>
            <a:noFill/>
          </a:ln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28" y="5688019"/>
            <a:ext cx="348127" cy="348127"/>
          </a:xfrm>
          <a:prstGeom prst="rect">
            <a:avLst/>
          </a:prstGeom>
          <a:solidFill>
            <a:srgbClr val="F6F8F7"/>
          </a:solidFill>
          <a:ln>
            <a:noFill/>
          </a:ln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123" y="6360211"/>
            <a:ext cx="348127" cy="348127"/>
          </a:xfrm>
          <a:prstGeom prst="rect">
            <a:avLst/>
          </a:prstGeom>
          <a:solidFill>
            <a:srgbClr val="F6F8F7"/>
          </a:solidFill>
          <a:ln>
            <a:noFill/>
          </a:ln>
        </p:spPr>
      </p:pic>
      <p:sp>
        <p:nvSpPr>
          <p:cNvPr id="23" name="Rechteck 22"/>
          <p:cNvSpPr/>
          <p:nvPr/>
        </p:nvSpPr>
        <p:spPr bwMode="auto">
          <a:xfrm>
            <a:off x="4054834" y="7050115"/>
            <a:ext cx="2294489" cy="45070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674688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100" b="1" kern="0" noProof="1">
                <a:solidFill>
                  <a:srgbClr val="000000"/>
                </a:solidFill>
                <a:sym typeface="VWAG TheSans" panose="020B0502050302020203" pitchFamily="34" charset="0"/>
              </a:rPr>
              <a:t>Externý oznamovací kanál</a:t>
            </a:r>
          </a:p>
          <a:p>
            <a:pPr lvl="0" defTabSz="674688" fontAlgn="base">
              <a:spcAft>
                <a:spcPct val="0"/>
              </a:spcAft>
              <a:defRPr/>
            </a:pPr>
            <a:r>
              <a:rPr lang="sk-SK" sz="1100" noProof="1">
                <a:solidFill>
                  <a:prstClr val="black"/>
                </a:solidFill>
              </a:rPr>
              <a:t>Bližšie informácie môžete nájsť na našej webovej stránke. </a:t>
            </a:r>
          </a:p>
        </p:txBody>
      </p:sp>
      <p:sp>
        <p:nvSpPr>
          <p:cNvPr id="24" name="Rechteck 23"/>
          <p:cNvSpPr/>
          <p:nvPr/>
        </p:nvSpPr>
        <p:spPr>
          <a:xfrm>
            <a:off x="488124" y="4934426"/>
            <a:ext cx="6240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noProof="1">
                <a:latin typeface="VWAG TheSans" panose="020B0502050302020203" pitchFamily="34" charset="0"/>
              </a:rPr>
              <a:t>Systém oznamovania podnetov ponúka rôzne kanály na nahlasovanie potenciálnych pochybení zamestnancov, ktoré umožňujú rýchle preskúmanie a reakciu našej spoločnosti v prípade potreby. Oznámenia môžu byť podané 24/7 v každom jazyku. </a:t>
            </a:r>
          </a:p>
        </p:txBody>
      </p:sp>
      <p:sp>
        <p:nvSpPr>
          <p:cNvPr id="29" name="Fußzeilenplatzhalter 28"/>
          <p:cNvSpPr>
            <a:spLocks noGrp="1"/>
          </p:cNvSpPr>
          <p:nvPr>
            <p:ph type="ftr" sz="quarter" idx="11"/>
          </p:nvPr>
        </p:nvSpPr>
        <p:spPr>
          <a:xfrm>
            <a:off x="2271712" y="9507681"/>
            <a:ext cx="2314575" cy="527403"/>
          </a:xfrm>
        </p:spPr>
        <p:txBody>
          <a:bodyPr/>
          <a:lstStyle/>
          <a:p>
            <a:r>
              <a:rPr lang="sk-SK" noProof="1"/>
              <a:t>Volkswagen Group Whistleblower System </a:t>
            </a:r>
          </a:p>
        </p:txBody>
      </p:sp>
      <p:sp>
        <p:nvSpPr>
          <p:cNvPr id="37" name="Rechteck 36"/>
          <p:cNvSpPr/>
          <p:nvPr/>
        </p:nvSpPr>
        <p:spPr>
          <a:xfrm>
            <a:off x="535571" y="8932906"/>
            <a:ext cx="5962926" cy="60397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noProof="1"/>
          </a:p>
        </p:txBody>
      </p:sp>
      <p:sp>
        <p:nvSpPr>
          <p:cNvPr id="25" name="Rechteck 24"/>
          <p:cNvSpPr/>
          <p:nvPr/>
        </p:nvSpPr>
        <p:spPr>
          <a:xfrm>
            <a:off x="488124" y="8525268"/>
            <a:ext cx="62402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sk-SK" sz="1200" noProof="1">
                <a:latin typeface="VWAG TheSans" panose="020B0502050302020203" pitchFamily="34" charset="0"/>
              </a:rPr>
              <a:t>Prosím smerujte otázky alebo návrhy na zlepšenia týkajúce sa Systému oznamovateľov Centrálnej kancelárii pre objasnenie podnetov. </a:t>
            </a:r>
          </a:p>
          <a:p>
            <a:pPr fontAlgn="base"/>
            <a:r>
              <a:rPr lang="sk-SK" sz="1200" b="1" noProof="1">
                <a:latin typeface="VWAG TheSans" panose="020B0502050302020203" pitchFamily="34" charset="0"/>
              </a:rPr>
              <a:t>Okrem toho, náš lokálny Compliance Officer - určená zodpovedná osoba môže byť tiež kontaktovaný pre všetky záležitosti týkajúce sa systému oznamovania podnetov, a to prostredníctvom emailu compliance@porsche.sk.</a:t>
            </a:r>
          </a:p>
          <a:p>
            <a:pPr fontAlgn="base"/>
            <a:endParaRPr lang="sk-SK" sz="1000" b="1" i="0" noProof="1">
              <a:solidFill>
                <a:schemeClr val="tx2">
                  <a:lumMod val="75000"/>
                </a:schemeClr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26774" y="8147534"/>
            <a:ext cx="6261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sk-SK" sz="1400" b="1" noProof="1">
                <a:solidFill>
                  <a:srgbClr val="4C5356"/>
                </a:solidFill>
                <a:latin typeface="VWAG TheSans" panose="020B0502050302020203" pitchFamily="34" charset="0"/>
              </a:rPr>
              <a:t>Máte ďalšie otázky alebo potrebujete lokálny kontakt?</a:t>
            </a:r>
            <a:r>
              <a:rPr lang="sk-SK" sz="1400" b="1" noProof="1">
                <a:solidFill>
                  <a:srgbClr val="C00000"/>
                </a:solidFill>
                <a:latin typeface="VWAG TheSans" panose="020B0502050302020203" pitchFamily="34" charset="0"/>
              </a:rPr>
              <a:t> </a:t>
            </a:r>
            <a:endParaRPr lang="sk-SK" sz="1400" noProof="1">
              <a:solidFill>
                <a:srgbClr val="C00000"/>
              </a:solidFill>
              <a:latin typeface="VWAG TheSans" panose="020B0502050302020203" pitchFamily="34" charset="0"/>
            </a:endParaRPr>
          </a:p>
        </p:txBody>
      </p:sp>
      <p:sp>
        <p:nvSpPr>
          <p:cNvPr id="33" name="Obdĺžnik 32">
            <a:extLst>
              <a:ext uri="{FF2B5EF4-FFF2-40B4-BE49-F238E27FC236}">
                <a16:creationId xmlns:a16="http://schemas.microsoft.com/office/drawing/2014/main" id="{7DC1A7C7-CC90-49B8-A8D5-D252AE03BB66}"/>
              </a:ext>
            </a:extLst>
          </p:cNvPr>
          <p:cNvSpPr/>
          <p:nvPr/>
        </p:nvSpPr>
        <p:spPr>
          <a:xfrm>
            <a:off x="3110733" y="1176913"/>
            <a:ext cx="810671" cy="179692"/>
          </a:xfrm>
          <a:prstGeom prst="rect">
            <a:avLst/>
          </a:prstGeom>
          <a:solidFill>
            <a:srgbClr val="EA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BlokTextu 25">
            <a:extLst>
              <a:ext uri="{FF2B5EF4-FFF2-40B4-BE49-F238E27FC236}">
                <a16:creationId xmlns:a16="http://schemas.microsoft.com/office/drawing/2014/main" id="{888B2805-CC0B-47A0-B651-39518019E383}"/>
              </a:ext>
            </a:extLst>
          </p:cNvPr>
          <p:cNvSpPr txBox="1"/>
          <p:nvPr/>
        </p:nvSpPr>
        <p:spPr>
          <a:xfrm>
            <a:off x="3068720" y="1106589"/>
            <a:ext cx="826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>
                <a:solidFill>
                  <a:srgbClr val="105471"/>
                </a:solidFill>
              </a:rPr>
              <a:t>Férovosť</a:t>
            </a:r>
          </a:p>
        </p:txBody>
      </p:sp>
      <p:sp>
        <p:nvSpPr>
          <p:cNvPr id="34" name="Obdĺžnik 33">
            <a:extLst>
              <a:ext uri="{FF2B5EF4-FFF2-40B4-BE49-F238E27FC236}">
                <a16:creationId xmlns:a16="http://schemas.microsoft.com/office/drawing/2014/main" id="{8931AFC4-357B-47D7-BC1B-FD6FFEC40197}"/>
              </a:ext>
            </a:extLst>
          </p:cNvPr>
          <p:cNvSpPr/>
          <p:nvPr/>
        </p:nvSpPr>
        <p:spPr>
          <a:xfrm>
            <a:off x="4252268" y="1178910"/>
            <a:ext cx="810671" cy="179692"/>
          </a:xfrm>
          <a:prstGeom prst="rect">
            <a:avLst/>
          </a:prstGeom>
          <a:solidFill>
            <a:srgbClr val="EA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BEB053F9-1D68-4997-AAAD-FF9E65F597BE}"/>
              </a:ext>
            </a:extLst>
          </p:cNvPr>
          <p:cNvSpPr txBox="1"/>
          <p:nvPr/>
        </p:nvSpPr>
        <p:spPr>
          <a:xfrm>
            <a:off x="4230737" y="1114878"/>
            <a:ext cx="715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>
                <a:solidFill>
                  <a:srgbClr val="105471"/>
                </a:solidFill>
              </a:rPr>
              <a:t>Dôvera</a:t>
            </a:r>
          </a:p>
        </p:txBody>
      </p:sp>
      <p:sp>
        <p:nvSpPr>
          <p:cNvPr id="30" name="Obdĺžnik 29">
            <a:extLst>
              <a:ext uri="{FF2B5EF4-FFF2-40B4-BE49-F238E27FC236}">
                <a16:creationId xmlns:a16="http://schemas.microsoft.com/office/drawing/2014/main" id="{6AB840C3-3BD7-46EA-9E33-59AB493478E0}"/>
              </a:ext>
            </a:extLst>
          </p:cNvPr>
          <p:cNvSpPr/>
          <p:nvPr/>
        </p:nvSpPr>
        <p:spPr>
          <a:xfrm>
            <a:off x="1883639" y="1174838"/>
            <a:ext cx="971646" cy="240251"/>
          </a:xfrm>
          <a:prstGeom prst="rect">
            <a:avLst/>
          </a:prstGeom>
          <a:solidFill>
            <a:srgbClr val="EAEE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4A880E6D-3845-4342-8E7D-503D9A0CF5AE}"/>
              </a:ext>
            </a:extLst>
          </p:cNvPr>
          <p:cNvSpPr txBox="1"/>
          <p:nvPr/>
        </p:nvSpPr>
        <p:spPr>
          <a:xfrm>
            <a:off x="1964126" y="1104881"/>
            <a:ext cx="810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>
                <a:solidFill>
                  <a:srgbClr val="105471"/>
                </a:solidFill>
                <a:latin typeface="Calibri (Text)"/>
              </a:rPr>
              <a:t>Ochrana</a:t>
            </a:r>
            <a:endParaRPr lang="sk-SK" b="1" dirty="0">
              <a:solidFill>
                <a:srgbClr val="105471"/>
              </a:solidFill>
              <a:latin typeface="Calibri (Text)"/>
            </a:endParaRPr>
          </a:p>
        </p:txBody>
      </p:sp>
    </p:spTree>
    <p:extLst>
      <p:ext uri="{BB962C8B-B14F-4D97-AF65-F5344CB8AC3E}">
        <p14:creationId xmlns:p14="http://schemas.microsoft.com/office/powerpoint/2010/main" val="19560090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343</Words>
  <Application>Microsoft Office PowerPoint</Application>
  <PresentationFormat>A4 (210 x 297 mm)</PresentationFormat>
  <Paragraphs>25</Paragraphs>
  <Slides>1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(Text)</vt:lpstr>
      <vt:lpstr>Calibri Light</vt:lpstr>
      <vt:lpstr>Segoe UI</vt:lpstr>
      <vt:lpstr>VWAG TheSans</vt:lpstr>
      <vt:lpstr>Office</vt:lpstr>
      <vt:lpstr>think-cell Folie</vt:lpstr>
      <vt:lpstr>Prezentácia programu PowerPoint</vt:lpstr>
    </vt:vector>
  </TitlesOfParts>
  <Company>Volkswagen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Czwikla, Almuth (K-ICK/1)</dc:creator>
  <cp:lastModifiedBy>Mrazova Katarina (POSK - SK/Bratislava)</cp:lastModifiedBy>
  <cp:revision>35</cp:revision>
  <dcterms:created xsi:type="dcterms:W3CDTF">2022-06-10T13:13:29Z</dcterms:created>
  <dcterms:modified xsi:type="dcterms:W3CDTF">2022-12-20T15:29:15Z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6b84135-ab90-4b03-a415-784f8f15a7f1_Enabled">
    <vt:lpwstr>true</vt:lpwstr>
  </property>
  <property fmtid="{D5CDD505-2E9C-101B-9397-08002B2CF9AE}" pid="3" name="MSIP_Label_a6b84135-ab90-4b03-a415-784f8f15a7f1_SetDate">
    <vt:lpwstr>2022-06-10T13:14:41Z</vt:lpwstr>
  </property>
  <property fmtid="{D5CDD505-2E9C-101B-9397-08002B2CF9AE}" pid="4" name="MSIP_Label_a6b84135-ab90-4b03-a415-784f8f15a7f1_Method">
    <vt:lpwstr>Privileged</vt:lpwstr>
  </property>
  <property fmtid="{D5CDD505-2E9C-101B-9397-08002B2CF9AE}" pid="5" name="MSIP_Label_a6b84135-ab90-4b03-a415-784f8f15a7f1_Name">
    <vt:lpwstr>a6b84135-ab90-4b03-a415-784f8f15a7f1</vt:lpwstr>
  </property>
  <property fmtid="{D5CDD505-2E9C-101B-9397-08002B2CF9AE}" pid="6" name="MSIP_Label_a6b84135-ab90-4b03-a415-784f8f15a7f1_SiteId">
    <vt:lpwstr>2882be50-2012-4d88-ac86-544124e120c8</vt:lpwstr>
  </property>
  <property fmtid="{D5CDD505-2E9C-101B-9397-08002B2CF9AE}" pid="7" name="MSIP_Label_a6b84135-ab90-4b03-a415-784f8f15a7f1_ActionId">
    <vt:lpwstr>18a67a69-492d-4b46-ae2c-65676e7cf4f6</vt:lpwstr>
  </property>
  <property fmtid="{D5CDD505-2E9C-101B-9397-08002B2CF9AE}" pid="8" name="MSIP_Label_a6b84135-ab90-4b03-a415-784f8f15a7f1_ContentBits">
    <vt:lpwstr>0</vt:lpwstr>
  </property>
</Properties>
</file>